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tiff" ContentType="image/tiff"/>
  <Default Extension="emf" ContentType="image/x-em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0" r:id="rId4"/>
    <p:sldId id="261" r:id="rId5"/>
    <p:sldId id="265" r:id="rId6"/>
    <p:sldId id="266" r:id="rId7"/>
    <p:sldId id="262" r:id="rId8"/>
    <p:sldId id="267" r:id="rId9"/>
    <p:sldId id="268" r:id="rId10"/>
    <p:sldId id="263" r:id="rId11"/>
    <p:sldId id="269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48"/>
    <p:restoredTop sz="94628"/>
  </p:normalViewPr>
  <p:slideViewPr>
    <p:cSldViewPr snapToGrid="0" snapToObjects="1">
      <p:cViewPr varScale="1">
        <p:scale>
          <a:sx n="85" d="100"/>
          <a:sy n="85" d="100"/>
        </p:scale>
        <p:origin x="176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png>
</file>

<file path=ppt/media/image4.png>
</file>

<file path=ppt/media/image5.jpg>
</file>

<file path=ppt/media/image6.jpeg>
</file>

<file path=ppt/media/image7.tiff>
</file>

<file path=ppt/media/image8.tiff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FBF24B-DA75-4349-AE56-D39FD9B8C61A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CE0B2A-1BA2-644D-985C-356D511134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1381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baseline="0" dirty="0"/>
          </a:p>
          <a:p>
            <a:r>
              <a:rPr lang="en-GB" baseline="0" dirty="0"/>
              <a:t>The mean centre is 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spatial statistic which describes the mean X, Y coordinates of a set of features, </a:t>
            </a:r>
            <a:endParaRPr lang="en-GB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FAD2E5-09F8-4A77-8B27-2D7A6BEFA6BB}" type="slidenum">
              <a:rPr lang="en-GB" smtClean="0"/>
              <a:pPr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029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1" dirty="0" smtClean="0"/>
              <a:t>The Proposed Solution: How is this</a:t>
            </a:r>
            <a:r>
              <a:rPr lang="en-GB" b="1" baseline="0" dirty="0" smtClean="0"/>
              <a:t> going to work?</a:t>
            </a:r>
          </a:p>
          <a:p>
            <a:endParaRPr lang="en-GB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GB" baseline="0" dirty="0" smtClean="0"/>
              <a:t>‘Dynamic Data Assimilation’ methods</a:t>
            </a:r>
          </a:p>
          <a:p>
            <a:pPr marL="465152" lvl="1" indent="-171450">
              <a:buFont typeface="Arial" charset="0"/>
              <a:buChar char="•"/>
            </a:pPr>
            <a:r>
              <a:rPr lang="en-GB" baseline="0" dirty="0" smtClean="0"/>
              <a:t>Widely used in other fields such as meteorology</a:t>
            </a:r>
          </a:p>
          <a:p>
            <a:pPr marL="465152" lvl="1" indent="-171450">
              <a:buFont typeface="Arial" charset="0"/>
              <a:buChar char="•"/>
            </a:pPr>
            <a:r>
              <a:rPr lang="en-GB" baseline="0" dirty="0" smtClean="0"/>
              <a:t>Motivation: forecasters had insufficient observational data to initialise models, so </a:t>
            </a:r>
            <a:r>
              <a:rPr lang="en-GB" b="1" baseline="0" dirty="0" smtClean="0"/>
              <a:t>combine short-term model forecasts with up-to-date observational data!</a:t>
            </a:r>
          </a:p>
          <a:p>
            <a:pPr marL="465152" lvl="1" indent="-171450">
              <a:buFont typeface="Arial" charset="0"/>
              <a:buChar char="•"/>
            </a:pPr>
            <a:r>
              <a:rPr lang="en-GB" b="0" baseline="0" dirty="0" smtClean="0"/>
              <a:t>This process is repeated every (e.g.)</a:t>
            </a:r>
            <a:r>
              <a:rPr lang="en-GB" b="0" i="0" baseline="0" dirty="0" smtClean="0"/>
              <a:t> 6 hours to make new forecasts.</a:t>
            </a:r>
            <a:endParaRPr lang="en-GB" b="0" baseline="0" dirty="0" smtClean="0"/>
          </a:p>
          <a:p>
            <a:pPr marL="465152" marR="0" lvl="1" indent="-171450" algn="l" defTabSz="5874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GB" sz="77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Therefore the model forecasts use “all the available information, to determine as accurately as possible the state of [the system]” [104]. </a:t>
            </a:r>
            <a:endParaRPr lang="en-GB" baseline="0" dirty="0" smtClean="0"/>
          </a:p>
          <a:p>
            <a:pPr marL="465152" lvl="1" indent="-171450">
              <a:buFont typeface="Arial" charset="0"/>
              <a:buChar char="•"/>
            </a:pPr>
            <a:r>
              <a:rPr lang="en-GB" sz="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makes it possible to more accurately represent the </a:t>
            </a:r>
            <a:r>
              <a:rPr lang="en-GB" sz="8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 state </a:t>
            </a:r>
            <a:r>
              <a:rPr lang="en-GB" sz="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the system, reducing</a:t>
            </a:r>
            <a:r>
              <a:rPr lang="en-GB" sz="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uncertainty in future predictions</a:t>
            </a:r>
            <a:endParaRPr lang="en-GB" dirty="0" smtClean="0"/>
          </a:p>
          <a:p>
            <a:pPr marL="465152" lvl="1" indent="-171450">
              <a:buFont typeface="Arial" charset="0"/>
              <a:buChar char="•"/>
            </a:pPr>
            <a:r>
              <a:rPr lang="en-GB" baseline="0" dirty="0" smtClean="0"/>
              <a:t>One of the main reasons that weather forecasts have improved so substantially in recent decades [56]</a:t>
            </a:r>
          </a:p>
          <a:p>
            <a:pPr marL="171450" lvl="0" indent="-171450">
              <a:buFont typeface="Arial" charset="0"/>
              <a:buChar char="•"/>
            </a:pPr>
            <a:endParaRPr lang="en-GB" baseline="0" dirty="0" smtClean="0"/>
          </a:p>
          <a:p>
            <a:pPr marL="171450" indent="-171450">
              <a:buFont typeface="Arial" charset="0"/>
              <a:buChar char="•"/>
            </a:pPr>
            <a:r>
              <a:rPr lang="en-GB" baseline="0" dirty="0" smtClean="0"/>
              <a:t>Example ABM:</a:t>
            </a:r>
          </a:p>
          <a:p>
            <a:pPr marL="465152" marR="0" lvl="1" indent="-171450" algn="l" defTabSz="58740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GB" baseline="0" dirty="0" smtClean="0"/>
              <a:t>This figure illustrates how DDA might be used to incorporate emerging ‘smart cities’ data (</a:t>
            </a:r>
            <a:r>
              <a:rPr lang="en-GB" sz="77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describe the current state of a process in an urban system (e.g. the movement of people)) into an ABM to improve its forecast accuracy. </a:t>
            </a:r>
            <a:endParaRPr lang="en-GB" dirty="0" smtClean="0"/>
          </a:p>
          <a:p>
            <a:pPr marL="465152" lvl="1" indent="-171450">
              <a:buFont typeface="Arial" charset="0"/>
              <a:buChar char="•"/>
            </a:pPr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D7E8A0-4BA9-E444-B0CB-5B46C51F9BE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0825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042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6244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2374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1360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48968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658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6897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2672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5097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0318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2599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483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161FA-5680-5B4A-B7E7-F69985609ABC}" type="datetimeFigureOut">
              <a:rPr lang="en-GB" smtClean="0"/>
              <a:t>23/05/2017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56549-8731-4C4F-B7F3-FE8B105B91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8709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/>
        <a:buNone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4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/>
        <a:buNone/>
        <a:defRPr sz="2400" kern="1200">
          <a:solidFill>
            <a:schemeClr val="bg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surf.leeds.ac.uk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surf.leeds.ac.uk/" TargetMode="External"/><Relationship Id="rId4" Type="http://schemas.openxmlformats.org/officeDocument/2006/relationships/hyperlink" Target="http://nickmalleson.co.uk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datamillnorth.org/" TargetMode="Externa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openxmlformats.org/officeDocument/2006/relationships/hyperlink" Target="http://www.surf.leeds.ac.uk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Quantifying the Ambient Population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97866"/>
            <a:ext cx="9144000" cy="1159933"/>
          </a:xfrm>
        </p:spPr>
        <p:txBody>
          <a:bodyPr/>
          <a:lstStyle/>
          <a:p>
            <a:r>
              <a:rPr lang="en-GB" dirty="0" smtClean="0"/>
              <a:t>Nick Malleson, Tomas </a:t>
            </a:r>
            <a:r>
              <a:rPr lang="en-GB" dirty="0" err="1" smtClean="0"/>
              <a:t>Crols</a:t>
            </a:r>
            <a:r>
              <a:rPr lang="en-GB" dirty="0" smtClean="0"/>
              <a:t>, Molly Asher</a:t>
            </a:r>
          </a:p>
          <a:p>
            <a:r>
              <a:rPr lang="en-GB" dirty="0" smtClean="0">
                <a:hlinkClick r:id="rId2"/>
              </a:rPr>
              <a:t>http://surf.leeds.ac.uk/</a:t>
            </a:r>
            <a:r>
              <a:rPr lang="en-GB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2252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700" y="2038662"/>
            <a:ext cx="7319156" cy="4631961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GB" dirty="0" smtClean="0"/>
              <a:t>Collaboration with Newcastle City Council</a:t>
            </a:r>
          </a:p>
          <a:p>
            <a:pPr>
              <a:lnSpc>
                <a:spcPct val="120000"/>
              </a:lnSpc>
            </a:pPr>
            <a:r>
              <a:rPr lang="en-GB" dirty="0" smtClean="0"/>
              <a:t>Aim: Investigate the benefits of linking track </a:t>
            </a:r>
            <a:r>
              <a:rPr lang="en-GB" dirty="0"/>
              <a:t>and </a:t>
            </a:r>
            <a:r>
              <a:rPr lang="en-GB" dirty="0" smtClean="0"/>
              <a:t>trace </a:t>
            </a:r>
            <a:r>
              <a:rPr lang="en-GB" dirty="0"/>
              <a:t>activity data </a:t>
            </a:r>
            <a:r>
              <a:rPr lang="en-GB" dirty="0" smtClean="0"/>
              <a:t>to support policies that:</a:t>
            </a:r>
          </a:p>
          <a:p>
            <a:pPr lvl="1">
              <a:lnSpc>
                <a:spcPct val="120000"/>
              </a:lnSpc>
            </a:pPr>
            <a:r>
              <a:rPr lang="en-GB" dirty="0" smtClean="0"/>
              <a:t>Encourage active travel</a:t>
            </a:r>
          </a:p>
          <a:p>
            <a:pPr lvl="1">
              <a:lnSpc>
                <a:spcPct val="120000"/>
              </a:lnSpc>
            </a:pPr>
            <a:r>
              <a:rPr lang="en-GB" dirty="0" smtClean="0"/>
              <a:t>Reduce the impacts of pollution</a:t>
            </a:r>
          </a:p>
          <a:p>
            <a:pPr>
              <a:lnSpc>
                <a:spcPct val="120000"/>
              </a:lnSpc>
            </a:pPr>
            <a:r>
              <a:rPr lang="en-GB" dirty="0" err="1" smtClean="0"/>
              <a:t>GoSmarter</a:t>
            </a:r>
            <a:r>
              <a:rPr lang="en-GB" dirty="0" smtClean="0"/>
              <a:t> app</a:t>
            </a:r>
          </a:p>
          <a:p>
            <a:pPr lvl="1">
              <a:lnSpc>
                <a:spcPct val="120000"/>
              </a:lnSpc>
            </a:pPr>
            <a:r>
              <a:rPr lang="en-GB" dirty="0" smtClean="0"/>
              <a:t>Market leader</a:t>
            </a:r>
          </a:p>
          <a:p>
            <a:pPr lvl="1">
              <a:lnSpc>
                <a:spcPct val="120000"/>
              </a:lnSpc>
            </a:pPr>
            <a:r>
              <a:rPr lang="en-GB" dirty="0" smtClean="0"/>
              <a:t>Collect a large number of traces from residents (~100,000?)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260455"/>
            <a:ext cx="5575300" cy="1600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55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470317"/>
            <a:ext cx="5575300" cy="1600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6387" y="0"/>
            <a:ext cx="6295613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862" y="1740733"/>
            <a:ext cx="5686525" cy="416164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9862" y="6057024"/>
            <a:ext cx="5486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Source: </a:t>
            </a:r>
            <a:r>
              <a:rPr lang="en-GB" sz="1200" dirty="0" smtClean="0">
                <a:effectLst/>
              </a:rPr>
              <a:t>Park, </a:t>
            </a:r>
            <a:r>
              <a:rPr lang="en-GB" sz="1200" dirty="0" err="1" smtClean="0">
                <a:effectLst/>
              </a:rPr>
              <a:t>Yoo</a:t>
            </a:r>
            <a:r>
              <a:rPr lang="en-GB" sz="1200" dirty="0" smtClean="0">
                <a:effectLst/>
              </a:rPr>
              <a:t> Min, and Mei-Po Kwan. 2017. “Individual Exposure Estimates May Be Erroneous When Spatiotemporal Variability of Air Pollution and Human Mobility Are Ignored.” </a:t>
            </a:r>
            <a:r>
              <a:rPr lang="en-GB" sz="1200" i="1" dirty="0" smtClean="0">
                <a:effectLst/>
              </a:rPr>
              <a:t>Health &amp; Place</a:t>
            </a:r>
            <a:r>
              <a:rPr lang="en-GB" sz="1200" dirty="0" smtClean="0">
                <a:effectLst/>
              </a:rPr>
              <a:t> 43 (January): 85–94. 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4875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731833" cy="1325563"/>
          </a:xfrm>
          <a:solidFill>
            <a:schemeClr val="bg1">
              <a:alpha val="89000"/>
            </a:schemeClr>
          </a:solidFill>
        </p:spPr>
        <p:txBody>
          <a:bodyPr/>
          <a:lstStyle/>
          <a:p>
            <a:r>
              <a:rPr lang="en-GB" dirty="0" smtClean="0"/>
              <a:t>Quantifying the Ambient Population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31833" cy="4351338"/>
          </a:xfrm>
          <a:solidFill>
            <a:schemeClr val="bg1">
              <a:alpha val="89000"/>
            </a:schemeClr>
          </a:solidFill>
        </p:spPr>
        <p:txBody>
          <a:bodyPr>
            <a:normAutofit lnSpcReduction="10000"/>
          </a:bodyPr>
          <a:lstStyle/>
          <a:p>
            <a:r>
              <a:rPr lang="en-GB" dirty="0" smtClean="0"/>
              <a:t>Machine Learning for estimating footfall</a:t>
            </a:r>
          </a:p>
          <a:p>
            <a:endParaRPr lang="en-GB" dirty="0" smtClean="0"/>
          </a:p>
          <a:p>
            <a:r>
              <a:rPr lang="en-GB" dirty="0" smtClean="0"/>
              <a:t>Simulating Urban Flows</a:t>
            </a:r>
          </a:p>
          <a:p>
            <a:r>
              <a:rPr lang="en-GB" dirty="0" smtClean="0">
                <a:hlinkClick r:id="rId3"/>
              </a:rPr>
              <a:t>http://surf.leeds.ac.uk/</a:t>
            </a:r>
            <a:r>
              <a:rPr lang="en-GB" dirty="0" smtClean="0"/>
              <a:t>  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HABITS </a:t>
            </a:r>
            <a:r>
              <a:rPr lang="mr-IN" dirty="0" smtClean="0"/>
              <a:t>–</a:t>
            </a:r>
            <a:r>
              <a:rPr lang="en-GB" dirty="0" smtClean="0"/>
              <a:t> Improving health policy with track &amp; trace data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8205866" y="1867420"/>
            <a:ext cx="2796914" cy="954107"/>
          </a:xfrm>
          <a:prstGeom prst="rect">
            <a:avLst/>
          </a:prstGeom>
          <a:solidFill>
            <a:schemeClr val="bg1">
              <a:alpha val="8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Molly Asher, Simon Brereton</a:t>
            </a:r>
            <a:endParaRPr lang="en-GB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205866" y="3718770"/>
            <a:ext cx="2796914" cy="523220"/>
          </a:xfrm>
          <a:prstGeom prst="rect">
            <a:avLst/>
          </a:prstGeom>
          <a:solidFill>
            <a:schemeClr val="bg1">
              <a:alpha val="8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Tomas </a:t>
            </a:r>
            <a:r>
              <a:rPr lang="en-GB" sz="2800" dirty="0" err="1" smtClean="0"/>
              <a:t>Crols</a:t>
            </a:r>
            <a:endParaRPr lang="en-GB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8205866" y="5172318"/>
            <a:ext cx="2796914" cy="954107"/>
          </a:xfrm>
          <a:prstGeom prst="rect">
            <a:avLst/>
          </a:prstGeom>
          <a:solidFill>
            <a:schemeClr val="bg1">
              <a:alpha val="8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Susan Grant-Muller</a:t>
            </a:r>
            <a:endParaRPr lang="en-GB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8205866" y="632815"/>
            <a:ext cx="2796914" cy="800219"/>
          </a:xfrm>
          <a:prstGeom prst="rect">
            <a:avLst/>
          </a:prstGeom>
          <a:solidFill>
            <a:schemeClr val="bg1">
              <a:alpha val="8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Nick Malleson</a:t>
            </a:r>
          </a:p>
          <a:p>
            <a:pPr algn="ctr"/>
            <a:r>
              <a:rPr lang="en-GB" dirty="0" smtClean="0">
                <a:hlinkClick r:id="rId4"/>
              </a:rPr>
              <a:t>http://nickmalleson.co.uk/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779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solidFill>
            <a:schemeClr val="bg1">
              <a:alpha val="84000"/>
            </a:schemeClr>
          </a:solidFill>
        </p:spPr>
        <p:txBody>
          <a:bodyPr/>
          <a:lstStyle/>
          <a:p>
            <a:r>
              <a:rPr lang="en-GB" dirty="0" smtClean="0"/>
              <a:t>Quantifying the Ambient Population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solidFill>
            <a:schemeClr val="bg1">
              <a:alpha val="84000"/>
            </a:schemeClr>
          </a:solidFill>
        </p:spPr>
        <p:txBody>
          <a:bodyPr/>
          <a:lstStyle/>
          <a:p>
            <a:r>
              <a:rPr lang="en-GB" dirty="0" smtClean="0"/>
              <a:t>How many people are there in Leicester Square right now?</a:t>
            </a:r>
          </a:p>
          <a:p>
            <a:endParaRPr lang="en-GB" dirty="0"/>
          </a:p>
          <a:p>
            <a:r>
              <a:rPr lang="en-GB" dirty="0" smtClean="0"/>
              <a:t>Need to quantify the </a:t>
            </a:r>
            <a:r>
              <a:rPr lang="en-GB" i="1" dirty="0" smtClean="0"/>
              <a:t>ambient population</a:t>
            </a:r>
            <a:r>
              <a:rPr lang="en-GB" dirty="0" smtClean="0"/>
              <a:t>:</a:t>
            </a:r>
          </a:p>
          <a:p>
            <a:pPr lvl="1"/>
            <a:r>
              <a:rPr lang="en-GB" dirty="0" smtClean="0"/>
              <a:t>Crime </a:t>
            </a:r>
            <a:r>
              <a:rPr lang="mr-IN" dirty="0" smtClean="0"/>
              <a:t>–</a:t>
            </a:r>
            <a:r>
              <a:rPr lang="en-GB" dirty="0" smtClean="0"/>
              <a:t> how many possible victims?</a:t>
            </a:r>
          </a:p>
          <a:p>
            <a:pPr lvl="1"/>
            <a:r>
              <a:rPr lang="en-GB" dirty="0" smtClean="0"/>
              <a:t>Pollution </a:t>
            </a:r>
            <a:r>
              <a:rPr lang="mr-IN" dirty="0" smtClean="0"/>
              <a:t>–</a:t>
            </a:r>
            <a:r>
              <a:rPr lang="en-GB" dirty="0" smtClean="0"/>
              <a:t> who is being exposed? Where are the hotspots?</a:t>
            </a:r>
          </a:p>
          <a:p>
            <a:pPr lvl="1"/>
            <a:r>
              <a:rPr lang="en-GB" dirty="0" smtClean="0"/>
              <a:t>Economy </a:t>
            </a:r>
            <a:r>
              <a:rPr lang="mr-IN" dirty="0" smtClean="0"/>
              <a:t>–</a:t>
            </a:r>
            <a:r>
              <a:rPr lang="en-GB" dirty="0" smtClean="0"/>
              <a:t> can we attract more people to our city centre?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8731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731833" cy="1325563"/>
          </a:xfrm>
          <a:solidFill>
            <a:schemeClr val="bg1">
              <a:alpha val="89000"/>
            </a:schemeClr>
          </a:solidFill>
        </p:spPr>
        <p:txBody>
          <a:bodyPr/>
          <a:lstStyle/>
          <a:p>
            <a:r>
              <a:rPr lang="en-GB" dirty="0" smtClean="0"/>
              <a:t>Outline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731833" cy="4351338"/>
          </a:xfrm>
          <a:solidFill>
            <a:schemeClr val="bg1">
              <a:alpha val="89000"/>
            </a:schemeClr>
          </a:solidFill>
        </p:spPr>
        <p:txBody>
          <a:bodyPr/>
          <a:lstStyle/>
          <a:p>
            <a:r>
              <a:rPr lang="en-GB" dirty="0" smtClean="0"/>
              <a:t>Machine Learning for estimating footfall</a:t>
            </a:r>
          </a:p>
          <a:p>
            <a:endParaRPr lang="en-GB" dirty="0" smtClean="0"/>
          </a:p>
          <a:p>
            <a:r>
              <a:rPr lang="en-GB" dirty="0" smtClean="0"/>
              <a:t>Simulating Urban Flows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HABITS </a:t>
            </a:r>
            <a:r>
              <a:rPr lang="mr-IN" dirty="0" smtClean="0"/>
              <a:t>–</a:t>
            </a:r>
            <a:r>
              <a:rPr lang="en-GB" dirty="0" smtClean="0"/>
              <a:t> Improving health policy with track &amp; trace data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8205866" y="1867420"/>
            <a:ext cx="2587052" cy="954107"/>
          </a:xfrm>
          <a:prstGeom prst="rect">
            <a:avLst/>
          </a:prstGeom>
          <a:solidFill>
            <a:schemeClr val="bg1">
              <a:alpha val="8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Molly Asher,</a:t>
            </a:r>
          </a:p>
          <a:p>
            <a:pPr algn="ctr"/>
            <a:r>
              <a:rPr lang="en-GB" sz="2800" dirty="0" smtClean="0"/>
              <a:t>Simon Brereton</a:t>
            </a:r>
            <a:endParaRPr lang="en-GB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205866" y="3519869"/>
            <a:ext cx="2587052" cy="523220"/>
          </a:xfrm>
          <a:prstGeom prst="rect">
            <a:avLst/>
          </a:prstGeom>
          <a:solidFill>
            <a:schemeClr val="bg1">
              <a:alpha val="8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Tomas </a:t>
            </a:r>
            <a:r>
              <a:rPr lang="en-GB" sz="2800" dirty="0" err="1" smtClean="0"/>
              <a:t>Crols</a:t>
            </a:r>
            <a:endParaRPr lang="en-GB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8205866" y="4880728"/>
            <a:ext cx="2587052" cy="954107"/>
          </a:xfrm>
          <a:prstGeom prst="rect">
            <a:avLst/>
          </a:prstGeom>
          <a:solidFill>
            <a:schemeClr val="bg1">
              <a:alpha val="89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 smtClean="0"/>
              <a:t>Susan Grant-Muller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42033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543269" cy="1325563"/>
          </a:xfrm>
        </p:spPr>
        <p:txBody>
          <a:bodyPr/>
          <a:lstStyle/>
          <a:p>
            <a:r>
              <a:rPr lang="en-GB" dirty="0" smtClean="0"/>
              <a:t>Machine Learning for Footfall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</a:pPr>
            <a:r>
              <a:rPr lang="en-GB" dirty="0" smtClean="0"/>
              <a:t>Leeds City Centre footfall cameras</a:t>
            </a:r>
          </a:p>
          <a:p>
            <a:pPr lvl="1">
              <a:lnSpc>
                <a:spcPct val="120000"/>
              </a:lnSpc>
            </a:pPr>
            <a:r>
              <a:rPr lang="en-GB" dirty="0" smtClean="0"/>
              <a:t>Aggregate footfall counts per hour</a:t>
            </a:r>
          </a:p>
          <a:p>
            <a:pPr lvl="1">
              <a:lnSpc>
                <a:spcPct val="120000"/>
              </a:lnSpc>
            </a:pPr>
            <a:r>
              <a:rPr lang="en-GB" dirty="0" smtClean="0"/>
              <a:t>7 years data</a:t>
            </a:r>
          </a:p>
          <a:p>
            <a:pPr lvl="1">
              <a:lnSpc>
                <a:spcPct val="120000"/>
              </a:lnSpc>
            </a:pPr>
            <a:r>
              <a:rPr lang="en-GB" dirty="0" smtClean="0"/>
              <a:t>Publicly available </a:t>
            </a:r>
            <a:r>
              <a:rPr lang="en-GB" dirty="0" smtClean="0">
                <a:hlinkClick r:id="rId2"/>
              </a:rPr>
              <a:t>https://datamillnorth.org/</a:t>
            </a:r>
            <a:r>
              <a:rPr lang="en-GB" dirty="0" smtClean="0"/>
              <a:t> </a:t>
            </a:r>
          </a:p>
          <a:p>
            <a:pPr>
              <a:lnSpc>
                <a:spcPct val="120000"/>
              </a:lnSpc>
            </a:pPr>
            <a:r>
              <a:rPr lang="en-GB" dirty="0" smtClean="0"/>
              <a:t>Aims:</a:t>
            </a:r>
          </a:p>
          <a:p>
            <a:pPr lvl="1">
              <a:lnSpc>
                <a:spcPct val="120000"/>
              </a:lnSpc>
            </a:pPr>
            <a:r>
              <a:rPr lang="en-GB" dirty="0" smtClean="0"/>
              <a:t>Understand drivers</a:t>
            </a:r>
          </a:p>
          <a:p>
            <a:pPr lvl="1">
              <a:lnSpc>
                <a:spcPct val="120000"/>
              </a:lnSpc>
            </a:pPr>
            <a:r>
              <a:rPr lang="en-GB" dirty="0" smtClean="0"/>
              <a:t>Review &amp; Predict</a:t>
            </a:r>
          </a:p>
          <a:p>
            <a:pPr>
              <a:lnSpc>
                <a:spcPct val="120000"/>
              </a:lnSpc>
            </a:pPr>
            <a:r>
              <a:rPr lang="en-GB" dirty="0" smtClean="0"/>
              <a:t>Random forest algorithm</a:t>
            </a:r>
          </a:p>
          <a:p>
            <a:pPr lvl="1">
              <a:lnSpc>
                <a:spcPct val="120000"/>
              </a:lnSpc>
            </a:pP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96000" y="365125"/>
            <a:ext cx="5816657" cy="3731990"/>
          </a:xfrm>
          <a:prstGeom prst="rect">
            <a:avLst/>
          </a:prstGeom>
        </p:spPr>
      </p:pic>
      <p:sp>
        <p:nvSpPr>
          <p:cNvPr id="7" name="Content Placeholder 3"/>
          <p:cNvSpPr txBox="1">
            <a:spLocks/>
          </p:cNvSpPr>
          <p:nvPr/>
        </p:nvSpPr>
        <p:spPr>
          <a:xfrm>
            <a:off x="6019800" y="4811843"/>
            <a:ext cx="5181600" cy="1828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GB" dirty="0" smtClean="0"/>
              <a:t>Explanatory variables:</a:t>
            </a:r>
          </a:p>
          <a:p>
            <a:pPr lvl="1">
              <a:lnSpc>
                <a:spcPct val="120000"/>
              </a:lnSpc>
            </a:pPr>
            <a:r>
              <a:rPr lang="en-GB" dirty="0" smtClean="0"/>
              <a:t>Weather; time of year;  day of week; school / university holiday? etc.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40419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147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/>
          </p:nvPr>
        </p:nvGraphicFramePr>
        <p:xfrm>
          <a:off x="162683" y="152398"/>
          <a:ext cx="8570500" cy="66128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2583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48233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63391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53706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189135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</a:tblGrid>
              <a:tr h="538783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GB" sz="2400" dirty="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 dirty="0">
                          <a:effectLst/>
                        </a:rPr>
                        <a:t>Actual</a:t>
                      </a:r>
                      <a:endParaRPr lang="en-GB" sz="2400" dirty="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 dirty="0">
                          <a:effectLst/>
                        </a:rPr>
                        <a:t>Estimate</a:t>
                      </a:r>
                      <a:endParaRPr lang="en-GB" sz="2400" dirty="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 dirty="0">
                          <a:effectLst/>
                        </a:rPr>
                        <a:t>Difference</a:t>
                      </a:r>
                      <a:endParaRPr lang="en-GB" sz="2400" dirty="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 dirty="0">
                          <a:effectLst/>
                        </a:rPr>
                        <a:t>%difference</a:t>
                      </a:r>
                      <a:endParaRPr lang="en-GB" sz="2400" dirty="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21-Mar-13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279,473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187,381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92,092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-33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02-Apr-13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232,990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166,465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66,525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-29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27-Nov-15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286,810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204,984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81,826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-29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30-Nov-14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184,057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134,020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50,037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-27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 dirty="0">
                          <a:effectLst/>
                        </a:rPr>
                        <a:t>28-Dec-11</a:t>
                      </a:r>
                      <a:endParaRPr lang="en-GB" sz="2400" dirty="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283,715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206,793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76,922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-27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03-Jul-16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249,300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181,876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67,424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-27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02-Apr-11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288,469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211,071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77,398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-27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26-May-13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152,419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114,299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38,120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-25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17-Nov-13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162,311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122,312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39,999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-25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04-Apr-13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230,435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173,760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56,675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 dirty="0">
                          <a:effectLst/>
                        </a:rPr>
                        <a:t>-25</a:t>
                      </a:r>
                      <a:endParaRPr lang="en-GB" sz="2400" dirty="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23-Dec-11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286,607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216,589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70,018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-24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28-Nov-14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275,287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208,364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66,923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-24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02-Aug-15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146,423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111,007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35,416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-24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30-Apr-14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186,485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141,435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45,050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-24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28-Apr-11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224,526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171,172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53,354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-24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05-Apr-12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231,385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176,419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54,966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-24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  <a:tr h="35729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27-Sep-16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244,564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  187,986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>
                          <a:effectLst/>
                        </a:rPr>
                        <a:t>-   56,578 </a:t>
                      </a:r>
                      <a:endParaRPr lang="en-GB" sz="240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900" dirty="0">
                          <a:effectLst/>
                        </a:rPr>
                        <a:t>-23</a:t>
                      </a:r>
                      <a:endParaRPr lang="en-GB" sz="2400" dirty="0">
                        <a:effectLst/>
                        <a:latin typeface="Arial" charset="0"/>
                        <a:ea typeface="Calibri" charset="0"/>
                      </a:endParaRPr>
                    </a:p>
                  </a:txBody>
                  <a:tcPr marL="139811" marR="139811" marT="0" marB="0"/>
                </a:tc>
                <a:extLst>
                  <a:ext uri="{0D108BD9-81ED-4DB2-BD59-A6C34878D82A}">
                    <a16:rowId xmlns=""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8733183" y="675860"/>
            <a:ext cx="3140475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67" dirty="0">
                <a:solidFill>
                  <a:srgbClr val="FF0000"/>
                </a:solidFill>
              </a:rPr>
              <a:t>New shopping centre opening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733183" y="1378003"/>
            <a:ext cx="325089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67">
                <a:solidFill>
                  <a:srgbClr val="FF0000"/>
                </a:solidFill>
              </a:rPr>
              <a:t>Last weekend before </a:t>
            </a:r>
            <a:r>
              <a:rPr lang="en-GB" sz="1867" dirty="0">
                <a:solidFill>
                  <a:srgbClr val="FF0000"/>
                </a:solidFill>
              </a:rPr>
              <a:t>December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733183" y="1748616"/>
            <a:ext cx="325089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67" dirty="0">
                <a:solidFill>
                  <a:srgbClr val="FF0000"/>
                </a:solidFill>
              </a:rPr>
              <a:t>Last weekend before December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733183" y="5305064"/>
            <a:ext cx="2045625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867" dirty="0">
                <a:solidFill>
                  <a:srgbClr val="FF0000"/>
                </a:solidFill>
              </a:rPr>
              <a:t>Grand </a:t>
            </a:r>
            <a:r>
              <a:rPr lang="en-GB" sz="1867" dirty="0" err="1">
                <a:solidFill>
                  <a:srgbClr val="FF0000"/>
                </a:solidFill>
              </a:rPr>
              <a:t>Départ</a:t>
            </a:r>
            <a:r>
              <a:rPr lang="en-GB" sz="1867" dirty="0">
                <a:solidFill>
                  <a:srgbClr val="FF0000"/>
                </a:solidFill>
              </a:rPr>
              <a:t> 2014</a:t>
            </a:r>
          </a:p>
        </p:txBody>
      </p:sp>
      <p:sp>
        <p:nvSpPr>
          <p:cNvPr id="11" name="Content Placeholder 3"/>
          <p:cNvSpPr txBox="1">
            <a:spLocks/>
          </p:cNvSpPr>
          <p:nvPr/>
        </p:nvSpPr>
        <p:spPr>
          <a:xfrm>
            <a:off x="1467786" y="2884169"/>
            <a:ext cx="9130259" cy="2680770"/>
          </a:xfrm>
          <a:prstGeom prst="rect">
            <a:avLst/>
          </a:prstGeom>
          <a:solidFill>
            <a:schemeClr val="bg1"/>
          </a:solidFill>
        </p:spPr>
        <p:txBody>
          <a:bodyPr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3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GB" dirty="0" smtClean="0"/>
              <a:t>Once it has been trained, the model can be used to </a:t>
            </a:r>
            <a:r>
              <a:rPr lang="en-GB" i="1" dirty="0" smtClean="0"/>
              <a:t>forecast</a:t>
            </a:r>
            <a:r>
              <a:rPr lang="en-GB" dirty="0" smtClean="0"/>
              <a:t> footfall.</a:t>
            </a:r>
          </a:p>
          <a:p>
            <a:pPr lvl="1">
              <a:lnSpc>
                <a:spcPct val="120000"/>
              </a:lnSpc>
            </a:pPr>
            <a:r>
              <a:rPr lang="en-GB" i="1" dirty="0" smtClean="0"/>
              <a:t>The Met Office are predicting rain next Tuesday, what footfall can we expect?</a:t>
            </a:r>
          </a:p>
          <a:p>
            <a:pPr>
              <a:lnSpc>
                <a:spcPct val="120000"/>
              </a:lnSpc>
            </a:pPr>
            <a:r>
              <a:rPr lang="en-GB" dirty="0" smtClean="0"/>
              <a:t>Or to review previous events</a:t>
            </a:r>
          </a:p>
          <a:p>
            <a:pPr lvl="1">
              <a:lnSpc>
                <a:spcPct val="120000"/>
              </a:lnSpc>
            </a:pPr>
            <a:r>
              <a:rPr lang="en-GB" i="1" dirty="0" smtClean="0"/>
              <a:t>We organised x on a warm Wednesday in May, did it increase footfall as much as we hoped it would?</a:t>
            </a:r>
            <a:endParaRPr lang="en-GB" dirty="0" smtClean="0"/>
          </a:p>
          <a:p>
            <a:pPr>
              <a:lnSpc>
                <a:spcPct val="120000"/>
              </a:lnSpc>
            </a:pPr>
            <a:endParaRPr lang="en-GB" dirty="0" smtClean="0"/>
          </a:p>
          <a:p>
            <a:pPr>
              <a:lnSpc>
                <a:spcPct val="120000"/>
              </a:lnSpc>
            </a:pPr>
            <a:endParaRPr lang="en-GB" dirty="0" smtClean="0"/>
          </a:p>
          <a:p>
            <a:pPr>
              <a:lnSpc>
                <a:spcPct val="120000"/>
              </a:lnSpc>
            </a:pPr>
            <a:endParaRPr lang="en-GB" dirty="0" smtClean="0"/>
          </a:p>
          <a:p>
            <a:pPr>
              <a:lnSpc>
                <a:spcPct val="120000"/>
              </a:lnSpc>
            </a:pPr>
            <a:endParaRPr lang="en-GB" dirty="0" smtClean="0"/>
          </a:p>
          <a:p>
            <a:pPr>
              <a:lnSpc>
                <a:spcPct val="120000"/>
              </a:lnSpc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494070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8" grpId="0"/>
      <p:bldP spid="9" grpId="0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kylines_mov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757003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0110" y="455066"/>
            <a:ext cx="6811780" cy="1088921"/>
          </a:xfrm>
          <a:solidFill>
            <a:schemeClr val="bg1">
              <a:alpha val="90000"/>
            </a:schemeClr>
          </a:solidFill>
        </p:spPr>
        <p:txBody>
          <a:bodyPr/>
          <a:lstStyle/>
          <a:p>
            <a:pPr algn="ctr"/>
            <a:r>
              <a:rPr lang="en-GB" dirty="0" smtClean="0"/>
              <a:t>Simulating Urban Flows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1697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826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agram of dynamic data assimilation and an AB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485" y="0"/>
            <a:ext cx="11833593" cy="6245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383183" y="6245817"/>
            <a:ext cx="73461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Simulating Urban Flows (</a:t>
            </a:r>
            <a:r>
              <a:rPr lang="en-GB" sz="2800" dirty="0">
                <a:hlinkClick r:id="rId3"/>
              </a:rPr>
              <a:t>www.surf.leeds.ac.uk</a:t>
            </a:r>
            <a:r>
              <a:rPr lang="en-GB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06238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1277</TotalTime>
  <Words>714</Words>
  <Application>Microsoft Macintosh PowerPoint</Application>
  <PresentationFormat>Widescreen</PresentationFormat>
  <Paragraphs>169</Paragraphs>
  <Slides>12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Mangal</vt:lpstr>
      <vt:lpstr>Arial</vt:lpstr>
      <vt:lpstr>Office Theme</vt:lpstr>
      <vt:lpstr>Quantifying the Ambient Population</vt:lpstr>
      <vt:lpstr>Quantifying the Ambient Population</vt:lpstr>
      <vt:lpstr>Outline</vt:lpstr>
      <vt:lpstr>Machine Learning for Footfall</vt:lpstr>
      <vt:lpstr>PowerPoint Presentation</vt:lpstr>
      <vt:lpstr>PowerPoint Presentation</vt:lpstr>
      <vt:lpstr>Simulating Urban Flows</vt:lpstr>
      <vt:lpstr>PowerPoint Presentation</vt:lpstr>
      <vt:lpstr>PowerPoint Presentation</vt:lpstr>
      <vt:lpstr>PowerPoint Presentation</vt:lpstr>
      <vt:lpstr>PowerPoint Presentation</vt:lpstr>
      <vt:lpstr>Quantifying the Ambient Population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Quantifying the Ambient Population</dc:title>
  <dc:creator>Nicolas Malleson</dc:creator>
  <cp:lastModifiedBy>Nicolas Malleson</cp:lastModifiedBy>
  <cp:revision>14</cp:revision>
  <dcterms:created xsi:type="dcterms:W3CDTF">2017-05-23T16:24:15Z</dcterms:created>
  <dcterms:modified xsi:type="dcterms:W3CDTF">2017-05-24T13:41:35Z</dcterms:modified>
</cp:coreProperties>
</file>

<file path=docProps/thumbnail.jpeg>
</file>